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52c9dde08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52c9dde08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52c9dde08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52c9dde08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52c9dde081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52c9dde081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52c9dde081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52c9dde081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52c9dde081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52c9dde081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52c9dde081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52c9dde081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52c9dde081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52c9dde081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15.jpg"/><Relationship Id="rId5"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image" Target="../media/image13.jpg"/><Relationship Id="rId5"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8.jpg"/><Relationship Id="rId5"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image" Target="../media/image4.jpg"/><Relationship Id="rId5"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16.jpg"/><Relationship Id="rId5"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Schuylkill River Park Arboretum</a:t>
            </a:r>
            <a:endParaRPr/>
          </a:p>
        </p:txBody>
      </p:sp>
      <p:pic>
        <p:nvPicPr>
          <p:cNvPr descr="2416 Panama St, Philadelphia, PA 19103 | MLS# 1001916754 | Redfin" id="55" name="Google Shape;55;p13"/>
          <p:cNvPicPr preferRelativeResize="0"/>
          <p:nvPr/>
        </p:nvPicPr>
        <p:blipFill>
          <a:blip r:embed="rId3">
            <a:alphaModFix amt="29000"/>
          </a:blip>
          <a:stretch>
            <a:fillRect/>
          </a:stretch>
        </p:blipFill>
        <p:spPr>
          <a:xfrm>
            <a:off x="-66825" y="-264424"/>
            <a:ext cx="9203225" cy="6115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an arboretum?</a:t>
            </a:r>
            <a:endParaRPr/>
          </a:p>
        </p:txBody>
      </p:sp>
      <p:sp>
        <p:nvSpPr>
          <p:cNvPr id="61" name="Google Shape;61;p14"/>
          <p:cNvSpPr txBox="1"/>
          <p:nvPr>
            <p:ph idx="1" type="body"/>
          </p:nvPr>
        </p:nvSpPr>
        <p:spPr>
          <a:xfrm>
            <a:off x="311700" y="1017725"/>
            <a:ext cx="8520600" cy="15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Arbor means tree, and an arboretum is a garden made up of trees. Schuylkill River Park has more than 50 different tree species, from the ball </a:t>
            </a:r>
            <a:r>
              <a:rPr lang="en"/>
              <a:t>fields to the community garden</a:t>
            </a:r>
            <a:r>
              <a:rPr lang="en"/>
              <a:t>, and a group of neighbors is working to make it an official arboretum.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62" name="Google Shape;62;p14"/>
          <p:cNvSpPr txBox="1"/>
          <p:nvPr/>
        </p:nvSpPr>
        <p:spPr>
          <a:xfrm>
            <a:off x="338850" y="2630725"/>
            <a:ext cx="8466300" cy="205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Clr>
                <a:schemeClr val="dk1"/>
              </a:buClr>
              <a:buSzPts val="1100"/>
              <a:buFont typeface="Arial"/>
              <a:buNone/>
            </a:pPr>
            <a:r>
              <a:rPr lang="en" sz="1800">
                <a:solidFill>
                  <a:schemeClr val="dk2"/>
                </a:solidFill>
              </a:rPr>
              <a:t>And they want our help! They are working to include trees that have strong sensory traits – trees that appeal to our five senses (smell, touch, taste, sight, and sound). On the next five slides are five different species of trees that they are considering. Each offers one main sensory trait, and other characteristics are also included. Once you learn about them, you will have the chance to vote for your favorite. The tree with the most votes will get planted in the park this fall!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1000"/>
                                        <p:tgtEl>
                                          <p:spTgt spid="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1000"/>
                                        <p:tgtEl>
                                          <p:spTgt spid="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46915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SASSAFRAS (scent)</a:t>
            </a:r>
            <a:endParaRPr/>
          </a:p>
        </p:txBody>
      </p:sp>
      <p:sp>
        <p:nvSpPr>
          <p:cNvPr id="68" name="Google Shape;68;p15"/>
          <p:cNvSpPr txBox="1"/>
          <p:nvPr>
            <p:ph idx="1" type="body"/>
          </p:nvPr>
        </p:nvSpPr>
        <p:spPr>
          <a:xfrm>
            <a:off x="154275" y="1139350"/>
            <a:ext cx="44178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t>Sassafras is known for its many smells. The bark smells like </a:t>
            </a:r>
            <a:r>
              <a:rPr b="1" lang="en"/>
              <a:t>cinnamon</a:t>
            </a:r>
            <a:r>
              <a:rPr lang="en"/>
              <a:t>, the roots smell like </a:t>
            </a:r>
            <a:r>
              <a:rPr b="1" lang="en"/>
              <a:t>root beer</a:t>
            </a:r>
            <a:r>
              <a:rPr lang="en"/>
              <a:t>, and the leaves smell like </a:t>
            </a:r>
            <a:r>
              <a:rPr b="1" lang="en"/>
              <a:t>Fruit Loops</a:t>
            </a:r>
            <a:r>
              <a:rPr lang="en"/>
              <a:t>!</a:t>
            </a:r>
            <a:endParaRPr/>
          </a:p>
          <a:p>
            <a:pPr indent="-342900" lvl="0" marL="457200" rtl="0" algn="l">
              <a:spcBef>
                <a:spcPts val="0"/>
              </a:spcBef>
              <a:spcAft>
                <a:spcPts val="0"/>
              </a:spcAft>
              <a:buSzPts val="1800"/>
              <a:buChar char="●"/>
            </a:pPr>
            <a:r>
              <a:rPr lang="en"/>
              <a:t>The roots of the sassafras tree were once used to make </a:t>
            </a:r>
            <a:r>
              <a:rPr lang="en"/>
              <a:t>root beer</a:t>
            </a:r>
            <a:r>
              <a:rPr lang="en"/>
              <a:t>.</a:t>
            </a:r>
            <a:endParaRPr/>
          </a:p>
          <a:p>
            <a:pPr indent="-342900" lvl="0" marL="457200" rtl="0" algn="l">
              <a:spcBef>
                <a:spcPts val="0"/>
              </a:spcBef>
              <a:spcAft>
                <a:spcPts val="0"/>
              </a:spcAft>
              <a:buSzPts val="1800"/>
              <a:buChar char="●"/>
            </a:pPr>
            <a:r>
              <a:rPr lang="en"/>
              <a:t>The tree has 3 different shaped leaves – the tongue, the mitten, and the ghost.</a:t>
            </a:r>
            <a:endParaRPr/>
          </a:p>
          <a:p>
            <a:pPr indent="-342900" lvl="0" marL="457200" rtl="0" algn="l">
              <a:spcBef>
                <a:spcPts val="0"/>
              </a:spcBef>
              <a:spcAft>
                <a:spcPts val="0"/>
              </a:spcAft>
              <a:buSzPts val="1800"/>
              <a:buChar char="●"/>
            </a:pPr>
            <a:r>
              <a:rPr lang="en"/>
              <a:t>Sassafras trees turn bright yellow, orange, and red in the fall.</a:t>
            </a:r>
            <a:endParaRPr/>
          </a:p>
        </p:txBody>
      </p:sp>
      <p:pic>
        <p:nvPicPr>
          <p:cNvPr descr="The Woods are on Fire; with the Blaze-Orange Color of ..." id="69" name="Google Shape;69;p15"/>
          <p:cNvPicPr preferRelativeResize="0"/>
          <p:nvPr/>
        </p:nvPicPr>
        <p:blipFill rotWithShape="1">
          <a:blip r:embed="rId3">
            <a:alphaModFix/>
          </a:blip>
          <a:srcRect b="0" l="0" r="0" t="0"/>
          <a:stretch/>
        </p:blipFill>
        <p:spPr>
          <a:xfrm>
            <a:off x="4572074" y="2571749"/>
            <a:ext cx="3342850" cy="2121700"/>
          </a:xfrm>
          <a:prstGeom prst="rect">
            <a:avLst/>
          </a:prstGeom>
          <a:noFill/>
          <a:ln>
            <a:noFill/>
          </a:ln>
        </p:spPr>
      </p:pic>
      <p:pic>
        <p:nvPicPr>
          <p:cNvPr descr="The Real Difference Between Root Beer And Sarsaparilla" id="70" name="Google Shape;70;p15"/>
          <p:cNvPicPr preferRelativeResize="0"/>
          <p:nvPr/>
        </p:nvPicPr>
        <p:blipFill>
          <a:blip r:embed="rId4">
            <a:alphaModFix/>
          </a:blip>
          <a:stretch>
            <a:fillRect/>
          </a:stretch>
        </p:blipFill>
        <p:spPr>
          <a:xfrm>
            <a:off x="4730624" y="82163"/>
            <a:ext cx="2679575" cy="1508825"/>
          </a:xfrm>
          <a:prstGeom prst="rect">
            <a:avLst/>
          </a:prstGeom>
          <a:noFill/>
          <a:ln>
            <a:noFill/>
          </a:ln>
        </p:spPr>
      </p:pic>
      <p:pic>
        <p:nvPicPr>
          <p:cNvPr descr="Sassafras | Department of Horticulture" id="71" name="Google Shape;71;p15"/>
          <p:cNvPicPr preferRelativeResize="0"/>
          <p:nvPr/>
        </p:nvPicPr>
        <p:blipFill>
          <a:blip r:embed="rId5">
            <a:alphaModFix/>
          </a:blip>
          <a:stretch>
            <a:fillRect/>
          </a:stretch>
        </p:blipFill>
        <p:spPr>
          <a:xfrm>
            <a:off x="6460600" y="1139338"/>
            <a:ext cx="2529150" cy="2050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4713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SHAGBARK HICKORY (sight)</a:t>
            </a:r>
            <a:endParaRPr/>
          </a:p>
        </p:txBody>
      </p:sp>
      <p:sp>
        <p:nvSpPr>
          <p:cNvPr id="77" name="Google Shape;77;p16"/>
          <p:cNvSpPr txBox="1"/>
          <p:nvPr>
            <p:ph idx="1" type="body"/>
          </p:nvPr>
        </p:nvSpPr>
        <p:spPr>
          <a:xfrm>
            <a:off x="311700" y="1152475"/>
            <a:ext cx="4632900" cy="34164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SzPts val="2400"/>
              <a:buChar char="●"/>
            </a:pPr>
            <a:r>
              <a:rPr lang="en" sz="2400"/>
              <a:t>The bark, like its name says, is </a:t>
            </a:r>
            <a:r>
              <a:rPr b="1" lang="en" sz="2400"/>
              <a:t>shaggy</a:t>
            </a:r>
            <a:r>
              <a:rPr lang="en" sz="2400"/>
              <a:t> and peely.</a:t>
            </a:r>
            <a:endParaRPr sz="2400"/>
          </a:p>
          <a:p>
            <a:pPr indent="-381000" lvl="0" marL="457200" rtl="0" algn="l">
              <a:spcBef>
                <a:spcPts val="0"/>
              </a:spcBef>
              <a:spcAft>
                <a:spcPts val="0"/>
              </a:spcAft>
              <a:buSzPts val="2400"/>
              <a:buChar char="●"/>
            </a:pPr>
            <a:r>
              <a:rPr lang="en" sz="2400"/>
              <a:t>The leaves turn golden yellow in the fall.</a:t>
            </a:r>
            <a:endParaRPr sz="2400"/>
          </a:p>
        </p:txBody>
      </p:sp>
      <p:pic>
        <p:nvPicPr>
          <p:cNvPr descr="Hickory Trees For Sale, Shagbark Hickory Tree For Sale - Chief River Nursery" id="78" name="Google Shape;78;p16"/>
          <p:cNvPicPr preferRelativeResize="0"/>
          <p:nvPr/>
        </p:nvPicPr>
        <p:blipFill>
          <a:blip r:embed="rId3">
            <a:alphaModFix/>
          </a:blip>
          <a:stretch>
            <a:fillRect/>
          </a:stretch>
        </p:blipFill>
        <p:spPr>
          <a:xfrm>
            <a:off x="5699625" y="0"/>
            <a:ext cx="2683049" cy="2683049"/>
          </a:xfrm>
          <a:prstGeom prst="rect">
            <a:avLst/>
          </a:prstGeom>
          <a:noFill/>
          <a:ln>
            <a:noFill/>
          </a:ln>
        </p:spPr>
      </p:pic>
      <p:pic>
        <p:nvPicPr>
          <p:cNvPr descr="Shagbark Hickory Tree Photograph by Charline Xia | Pixels" id="79" name="Google Shape;79;p16"/>
          <p:cNvPicPr preferRelativeResize="0"/>
          <p:nvPr/>
        </p:nvPicPr>
        <p:blipFill>
          <a:blip r:embed="rId4">
            <a:alphaModFix/>
          </a:blip>
          <a:stretch>
            <a:fillRect/>
          </a:stretch>
        </p:blipFill>
        <p:spPr>
          <a:xfrm>
            <a:off x="4086624" y="1941725"/>
            <a:ext cx="1933425" cy="2900150"/>
          </a:xfrm>
          <a:prstGeom prst="rect">
            <a:avLst/>
          </a:prstGeom>
          <a:noFill/>
          <a:ln>
            <a:noFill/>
          </a:ln>
        </p:spPr>
      </p:pic>
      <p:pic>
        <p:nvPicPr>
          <p:cNvPr descr="Scooby Doo™ Shaggy Face Graphic Short Sleeve T-Shirt | belk" id="80" name="Google Shape;80;p16"/>
          <p:cNvPicPr preferRelativeResize="0"/>
          <p:nvPr/>
        </p:nvPicPr>
        <p:blipFill>
          <a:blip r:embed="rId5">
            <a:alphaModFix/>
          </a:blip>
          <a:stretch>
            <a:fillRect/>
          </a:stretch>
        </p:blipFill>
        <p:spPr>
          <a:xfrm>
            <a:off x="7255700" y="2859025"/>
            <a:ext cx="1397200" cy="1982850"/>
          </a:xfrm>
          <a:prstGeom prst="rect">
            <a:avLst/>
          </a:prstGeom>
          <a:noFill/>
          <a:ln>
            <a:noFill/>
          </a:ln>
        </p:spPr>
      </p:pic>
      <p:sp>
        <p:nvSpPr>
          <p:cNvPr id="81" name="Google Shape;81;p16"/>
          <p:cNvSpPr txBox="1"/>
          <p:nvPr/>
        </p:nvSpPr>
        <p:spPr>
          <a:xfrm>
            <a:off x="6823600" y="4506575"/>
            <a:ext cx="2099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Not this kind of Shaggy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SWEETGUM (touch)</a:t>
            </a:r>
            <a:endParaRPr/>
          </a:p>
        </p:txBody>
      </p:sp>
      <p:sp>
        <p:nvSpPr>
          <p:cNvPr id="87" name="Google Shape;87;p17"/>
          <p:cNvSpPr txBox="1"/>
          <p:nvPr>
            <p:ph idx="1" type="body"/>
          </p:nvPr>
        </p:nvSpPr>
        <p:spPr>
          <a:xfrm>
            <a:off x="311700" y="1152475"/>
            <a:ext cx="3714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seed pods are </a:t>
            </a:r>
            <a:r>
              <a:rPr b="1" lang="en"/>
              <a:t>prickly</a:t>
            </a:r>
            <a:r>
              <a:rPr lang="en"/>
              <a:t> and stick together like Velcro.</a:t>
            </a:r>
            <a:endParaRPr/>
          </a:p>
          <a:p>
            <a:pPr indent="-342900" lvl="0" marL="457200" rtl="0" algn="l">
              <a:spcBef>
                <a:spcPts val="0"/>
              </a:spcBef>
              <a:spcAft>
                <a:spcPts val="0"/>
              </a:spcAft>
              <a:buSzPts val="1800"/>
              <a:buChar char="●"/>
            </a:pPr>
            <a:r>
              <a:rPr lang="en"/>
              <a:t>The sap of the tree was once used to flavor tobacco.</a:t>
            </a:r>
            <a:endParaRPr/>
          </a:p>
          <a:p>
            <a:pPr indent="-342900" lvl="0" marL="457200" rtl="0" algn="l">
              <a:spcBef>
                <a:spcPts val="0"/>
              </a:spcBef>
              <a:spcAft>
                <a:spcPts val="0"/>
              </a:spcAft>
              <a:buSzPts val="1800"/>
              <a:buChar char="●"/>
            </a:pPr>
            <a:r>
              <a:rPr lang="en"/>
              <a:t>The leaves are shaped like stars.</a:t>
            </a:r>
            <a:endParaRPr/>
          </a:p>
          <a:p>
            <a:pPr indent="-342900" lvl="0" marL="457200" rtl="0" algn="l">
              <a:spcBef>
                <a:spcPts val="0"/>
              </a:spcBef>
              <a:spcAft>
                <a:spcPts val="0"/>
              </a:spcAft>
              <a:buSzPts val="1800"/>
              <a:buChar char="●"/>
            </a:pPr>
            <a:r>
              <a:rPr lang="en"/>
              <a:t>The leaves turn yellow then purple then red in the fall.</a:t>
            </a:r>
            <a:endParaRPr/>
          </a:p>
        </p:txBody>
      </p:sp>
      <p:pic>
        <p:nvPicPr>
          <p:cNvPr descr="Is Sweet Gum Good for Firewood? - Sweet Gum Firewood Guide - Backyard Boss" id="88" name="Google Shape;88;p17"/>
          <p:cNvPicPr preferRelativeResize="0"/>
          <p:nvPr/>
        </p:nvPicPr>
        <p:blipFill>
          <a:blip r:embed="rId3">
            <a:alphaModFix/>
          </a:blip>
          <a:stretch>
            <a:fillRect/>
          </a:stretch>
        </p:blipFill>
        <p:spPr>
          <a:xfrm>
            <a:off x="4739125" y="2804952"/>
            <a:ext cx="4093175" cy="2273975"/>
          </a:xfrm>
          <a:prstGeom prst="rect">
            <a:avLst/>
          </a:prstGeom>
          <a:noFill/>
          <a:ln>
            <a:noFill/>
          </a:ln>
        </p:spPr>
      </p:pic>
      <p:pic>
        <p:nvPicPr>
          <p:cNvPr descr="Sweet Gum Balls from my yard." id="89" name="Google Shape;89;p17"/>
          <p:cNvPicPr preferRelativeResize="0"/>
          <p:nvPr/>
        </p:nvPicPr>
        <p:blipFill>
          <a:blip r:embed="rId4">
            <a:alphaModFix/>
          </a:blip>
          <a:stretch>
            <a:fillRect/>
          </a:stretch>
        </p:blipFill>
        <p:spPr>
          <a:xfrm>
            <a:off x="6703850" y="175950"/>
            <a:ext cx="2178209" cy="2572675"/>
          </a:xfrm>
          <a:prstGeom prst="rect">
            <a:avLst/>
          </a:prstGeom>
          <a:noFill/>
          <a:ln>
            <a:noFill/>
          </a:ln>
        </p:spPr>
      </p:pic>
      <p:pic>
        <p:nvPicPr>
          <p:cNvPr descr="Sweet Gum Tree - Eat The Weeds and other things, too" id="90" name="Google Shape;90;p17"/>
          <p:cNvPicPr preferRelativeResize="0"/>
          <p:nvPr/>
        </p:nvPicPr>
        <p:blipFill>
          <a:blip r:embed="rId5">
            <a:alphaModFix/>
          </a:blip>
          <a:stretch>
            <a:fillRect/>
          </a:stretch>
        </p:blipFill>
        <p:spPr>
          <a:xfrm>
            <a:off x="4227800" y="175950"/>
            <a:ext cx="2476050" cy="2572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Golden Rain Tree (sound)</a:t>
            </a:r>
            <a:endParaRPr/>
          </a:p>
        </p:txBody>
      </p:sp>
      <p:sp>
        <p:nvSpPr>
          <p:cNvPr id="96" name="Google Shape;96;p18"/>
          <p:cNvSpPr txBox="1"/>
          <p:nvPr>
            <p:ph idx="1" type="body"/>
          </p:nvPr>
        </p:nvSpPr>
        <p:spPr>
          <a:xfrm>
            <a:off x="311700" y="1152475"/>
            <a:ext cx="4093500" cy="34164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SzPts val="1900"/>
              <a:buChar char="●"/>
            </a:pPr>
            <a:r>
              <a:rPr lang="en" sz="1900"/>
              <a:t>The dried seed pods make a </a:t>
            </a:r>
            <a:r>
              <a:rPr b="1" lang="en" sz="1900"/>
              <a:t>rattling sound</a:t>
            </a:r>
            <a:r>
              <a:rPr lang="en" sz="1900"/>
              <a:t>.</a:t>
            </a:r>
            <a:endParaRPr sz="1900"/>
          </a:p>
          <a:p>
            <a:pPr indent="-349250" lvl="0" marL="457200" rtl="0" algn="l">
              <a:spcBef>
                <a:spcPts val="0"/>
              </a:spcBef>
              <a:spcAft>
                <a:spcPts val="0"/>
              </a:spcAft>
              <a:buSzPts val="1900"/>
              <a:buChar char="●"/>
            </a:pPr>
            <a:r>
              <a:rPr lang="en" sz="1900"/>
              <a:t>The tree produces large blooms of yellow flowers. This is where its name, “Golden Rain” comes from.</a:t>
            </a:r>
            <a:endParaRPr sz="1900"/>
          </a:p>
          <a:p>
            <a:pPr indent="-349250" lvl="0" marL="457200" rtl="0" algn="l">
              <a:spcBef>
                <a:spcPts val="0"/>
              </a:spcBef>
              <a:spcAft>
                <a:spcPts val="0"/>
              </a:spcAft>
              <a:buSzPts val="1900"/>
              <a:buChar char="●"/>
            </a:pPr>
            <a:r>
              <a:rPr lang="en" sz="1900"/>
              <a:t>The leaves turn orangey-red in the fall.</a:t>
            </a:r>
            <a:endParaRPr sz="1900"/>
          </a:p>
        </p:txBody>
      </p:sp>
      <p:pic>
        <p:nvPicPr>
          <p:cNvPr descr="Golden Rain Tree | LoveToKnow" id="97" name="Google Shape;97;p18"/>
          <p:cNvPicPr preferRelativeResize="0"/>
          <p:nvPr/>
        </p:nvPicPr>
        <p:blipFill>
          <a:blip r:embed="rId3">
            <a:alphaModFix/>
          </a:blip>
          <a:stretch>
            <a:fillRect/>
          </a:stretch>
        </p:blipFill>
        <p:spPr>
          <a:xfrm>
            <a:off x="5226824" y="157425"/>
            <a:ext cx="1625076" cy="2165150"/>
          </a:xfrm>
          <a:prstGeom prst="rect">
            <a:avLst/>
          </a:prstGeom>
          <a:noFill/>
          <a:ln>
            <a:noFill/>
          </a:ln>
        </p:spPr>
      </p:pic>
      <p:pic>
        <p:nvPicPr>
          <p:cNvPr descr="Golden Rain Trees For Sale at Ty Ty Nursery" id="98" name="Google Shape;98;p18"/>
          <p:cNvPicPr preferRelativeResize="0"/>
          <p:nvPr/>
        </p:nvPicPr>
        <p:blipFill>
          <a:blip r:embed="rId4">
            <a:alphaModFix/>
          </a:blip>
          <a:stretch>
            <a:fillRect/>
          </a:stretch>
        </p:blipFill>
        <p:spPr>
          <a:xfrm>
            <a:off x="6851900" y="157425"/>
            <a:ext cx="2165150" cy="2165150"/>
          </a:xfrm>
          <a:prstGeom prst="rect">
            <a:avLst/>
          </a:prstGeom>
          <a:noFill/>
          <a:ln>
            <a:noFill/>
          </a:ln>
        </p:spPr>
      </p:pic>
      <p:pic>
        <p:nvPicPr>
          <p:cNvPr descr="Photo of the fall color of Golden Rain Tree (Koelreuteria paniculata)  posted by Patty - Garden.org" id="99" name="Google Shape;99;p18"/>
          <p:cNvPicPr preferRelativeResize="0"/>
          <p:nvPr/>
        </p:nvPicPr>
        <p:blipFill>
          <a:blip r:embed="rId5">
            <a:alphaModFix/>
          </a:blip>
          <a:stretch>
            <a:fillRect/>
          </a:stretch>
        </p:blipFill>
        <p:spPr>
          <a:xfrm>
            <a:off x="5907925" y="2469125"/>
            <a:ext cx="2508025" cy="2508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Pawpaw (taste)</a:t>
            </a:r>
            <a:endParaRPr/>
          </a:p>
        </p:txBody>
      </p:sp>
      <p:sp>
        <p:nvSpPr>
          <p:cNvPr id="105" name="Google Shape;105;p19"/>
          <p:cNvSpPr txBox="1"/>
          <p:nvPr>
            <p:ph idx="1" type="body"/>
          </p:nvPr>
        </p:nvSpPr>
        <p:spPr>
          <a:xfrm>
            <a:off x="311700" y="1152475"/>
            <a:ext cx="40602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You can eat the fruit!</a:t>
            </a:r>
            <a:endParaRPr/>
          </a:p>
          <a:p>
            <a:pPr indent="-342900" lvl="0" marL="457200" rtl="0" algn="l">
              <a:spcBef>
                <a:spcPts val="0"/>
              </a:spcBef>
              <a:spcAft>
                <a:spcPts val="0"/>
              </a:spcAft>
              <a:buSzPts val="1800"/>
              <a:buChar char="●"/>
            </a:pPr>
            <a:r>
              <a:rPr lang="en"/>
              <a:t>The fruit tastes like a cross between </a:t>
            </a:r>
            <a:r>
              <a:rPr b="1" lang="en"/>
              <a:t>mango and banana</a:t>
            </a:r>
            <a:r>
              <a:rPr lang="en"/>
              <a:t>.</a:t>
            </a:r>
            <a:endParaRPr/>
          </a:p>
          <a:p>
            <a:pPr indent="-342900" lvl="0" marL="457200" rtl="0" algn="l">
              <a:spcBef>
                <a:spcPts val="0"/>
              </a:spcBef>
              <a:spcAft>
                <a:spcPts val="0"/>
              </a:spcAft>
              <a:buSzPts val="1800"/>
              <a:buChar char="●"/>
            </a:pPr>
            <a:r>
              <a:rPr lang="en"/>
              <a:t>The name is fun to say. </a:t>
            </a:r>
            <a:endParaRPr/>
          </a:p>
          <a:p>
            <a:pPr indent="-342900" lvl="0" marL="457200" rtl="0" algn="l">
              <a:spcBef>
                <a:spcPts val="0"/>
              </a:spcBef>
              <a:spcAft>
                <a:spcPts val="0"/>
              </a:spcAft>
              <a:buSzPts val="1800"/>
              <a:buChar char="●"/>
            </a:pPr>
            <a:r>
              <a:rPr lang="en"/>
              <a:t>It is the largest fruit tree native to North America.</a:t>
            </a:r>
            <a:endParaRPr/>
          </a:p>
          <a:p>
            <a:pPr indent="-342900" lvl="0" marL="457200" rtl="0" algn="l">
              <a:spcBef>
                <a:spcPts val="0"/>
              </a:spcBef>
              <a:spcAft>
                <a:spcPts val="0"/>
              </a:spcAft>
              <a:buSzPts val="1800"/>
              <a:buChar char="●"/>
            </a:pPr>
            <a:r>
              <a:rPr lang="en"/>
              <a:t>The leaves turn yellow-orange in the fall.</a:t>
            </a:r>
            <a:endParaRPr/>
          </a:p>
        </p:txBody>
      </p:sp>
      <p:pic>
        <p:nvPicPr>
          <p:cNvPr descr="Pawpaw: the fruit America forgot" id="106" name="Google Shape;106;p19"/>
          <p:cNvPicPr preferRelativeResize="0"/>
          <p:nvPr/>
        </p:nvPicPr>
        <p:blipFill>
          <a:blip r:embed="rId3">
            <a:alphaModFix/>
          </a:blip>
          <a:stretch>
            <a:fillRect/>
          </a:stretch>
        </p:blipFill>
        <p:spPr>
          <a:xfrm>
            <a:off x="4199875" y="712700"/>
            <a:ext cx="2528401" cy="1896300"/>
          </a:xfrm>
          <a:prstGeom prst="rect">
            <a:avLst/>
          </a:prstGeom>
          <a:noFill/>
          <a:ln>
            <a:noFill/>
          </a:ln>
        </p:spPr>
      </p:pic>
      <p:pic>
        <p:nvPicPr>
          <p:cNvPr descr="What Is Pawpaw Fruit? Benefits, Nutrition, Recipes and More - Dr. Axe" id="107" name="Google Shape;107;p19"/>
          <p:cNvPicPr preferRelativeResize="0"/>
          <p:nvPr/>
        </p:nvPicPr>
        <p:blipFill>
          <a:blip r:embed="rId4">
            <a:alphaModFix/>
          </a:blip>
          <a:stretch>
            <a:fillRect/>
          </a:stretch>
        </p:blipFill>
        <p:spPr>
          <a:xfrm>
            <a:off x="6728275" y="712700"/>
            <a:ext cx="1896300" cy="1896300"/>
          </a:xfrm>
          <a:prstGeom prst="rect">
            <a:avLst/>
          </a:prstGeom>
          <a:noFill/>
          <a:ln>
            <a:noFill/>
          </a:ln>
        </p:spPr>
      </p:pic>
      <p:pic>
        <p:nvPicPr>
          <p:cNvPr descr="All About Pawpaw (Asimina triloba) | TrekOhio" id="108" name="Google Shape;108;p19"/>
          <p:cNvPicPr preferRelativeResize="0"/>
          <p:nvPr/>
        </p:nvPicPr>
        <p:blipFill>
          <a:blip r:embed="rId5">
            <a:alphaModFix/>
          </a:blip>
          <a:stretch>
            <a:fillRect/>
          </a:stretch>
        </p:blipFill>
        <p:spPr>
          <a:xfrm>
            <a:off x="4993350" y="2962224"/>
            <a:ext cx="2528401" cy="1896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Time to Vote!</a:t>
            </a:r>
            <a:endParaRPr/>
          </a:p>
        </p:txBody>
      </p:sp>
      <p:sp>
        <p:nvSpPr>
          <p:cNvPr id="114" name="Google Shape;114;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Which tree you would like to see added to the Schuylkill River Park Arboretum. Which one do you think offers the best sensory experiences?</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Sassafras (scent)</a:t>
            </a:r>
            <a:endParaRPr/>
          </a:p>
          <a:p>
            <a:pPr indent="0" lvl="0" marL="0" rtl="0" algn="l">
              <a:spcBef>
                <a:spcPts val="1200"/>
              </a:spcBef>
              <a:spcAft>
                <a:spcPts val="0"/>
              </a:spcAft>
              <a:buNone/>
            </a:pPr>
            <a:r>
              <a:rPr lang="en"/>
              <a:t>Shagbark Hickory (sight)</a:t>
            </a:r>
            <a:endParaRPr/>
          </a:p>
          <a:p>
            <a:pPr indent="0" lvl="0" marL="0" rtl="0" algn="l">
              <a:spcBef>
                <a:spcPts val="1200"/>
              </a:spcBef>
              <a:spcAft>
                <a:spcPts val="0"/>
              </a:spcAft>
              <a:buNone/>
            </a:pPr>
            <a:r>
              <a:rPr lang="en"/>
              <a:t>Sweetgum (touch)</a:t>
            </a:r>
            <a:endParaRPr/>
          </a:p>
          <a:p>
            <a:pPr indent="0" lvl="0" marL="0" rtl="0" algn="l">
              <a:spcBef>
                <a:spcPts val="1200"/>
              </a:spcBef>
              <a:spcAft>
                <a:spcPts val="0"/>
              </a:spcAft>
              <a:buNone/>
            </a:pPr>
            <a:r>
              <a:rPr lang="en"/>
              <a:t>Golden Rain Tree (sound)</a:t>
            </a:r>
            <a:endParaRPr/>
          </a:p>
          <a:p>
            <a:pPr indent="0" lvl="0" marL="0" rtl="0" algn="l">
              <a:spcBef>
                <a:spcPts val="1200"/>
              </a:spcBef>
              <a:spcAft>
                <a:spcPts val="1200"/>
              </a:spcAft>
              <a:buNone/>
            </a:pPr>
            <a:r>
              <a:rPr lang="en"/>
              <a:t>PawPaw (taste)</a:t>
            </a:r>
            <a:endParaRPr/>
          </a:p>
        </p:txBody>
      </p:sp>
      <p:sp>
        <p:nvSpPr>
          <p:cNvPr id="115" name="Google Shape;115;p20"/>
          <p:cNvSpPr txBox="1"/>
          <p:nvPr/>
        </p:nvSpPr>
        <p:spPr>
          <a:xfrm>
            <a:off x="4983900" y="3981825"/>
            <a:ext cx="3848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When done, give your ballot to your teacher. The results will be announced soon!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